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5"/>
  </p:notesMasterIdLst>
  <p:handoutMasterIdLst>
    <p:handoutMasterId r:id="rId16"/>
  </p:handoutMasterIdLst>
  <p:sldIdLst>
    <p:sldId id="260" r:id="rId7"/>
    <p:sldId id="257" r:id="rId8"/>
    <p:sldId id="265" r:id="rId9"/>
    <p:sldId id="266" r:id="rId10"/>
    <p:sldId id="267" r:id="rId11"/>
    <p:sldId id="268" r:id="rId12"/>
    <p:sldId id="269" r:id="rId13"/>
    <p:sldId id="270" r:id="rId14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745" autoAdjust="0"/>
    <p:restoredTop sz="90129" autoAdjust="0"/>
  </p:normalViewPr>
  <p:slideViewPr>
    <p:cSldViewPr showGuides="1">
      <p:cViewPr varScale="1">
        <p:scale>
          <a:sx n="102" d="100"/>
          <a:sy n="102" d="100"/>
        </p:scale>
        <p:origin x="2166" y="96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4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slide" Target="slides/slide8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Historical Performance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QueryDetail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Sheet1!$A$15:$A$26</c:f>
              <c:strCache>
                <c:ptCount val="12"/>
                <c:pt idx="0">
                  <c:v>2023/12</c:v>
                </c:pt>
                <c:pt idx="1">
                  <c:v>2024/01</c:v>
                </c:pt>
                <c:pt idx="2">
                  <c:v>2024/02</c:v>
                </c:pt>
                <c:pt idx="3">
                  <c:v>2024/03</c:v>
                </c:pt>
                <c:pt idx="4">
                  <c:v>2024/04</c:v>
                </c:pt>
                <c:pt idx="5">
                  <c:v>2024/05</c:v>
                </c:pt>
                <c:pt idx="6">
                  <c:v>2024/06</c:v>
                </c:pt>
                <c:pt idx="7">
                  <c:v>2024/07</c:v>
                </c:pt>
                <c:pt idx="8">
                  <c:v>2024/08</c:v>
                </c:pt>
                <c:pt idx="9">
                  <c:v>2024/09</c:v>
                </c:pt>
                <c:pt idx="10">
                  <c:v>2024/10</c:v>
                </c:pt>
                <c:pt idx="11">
                  <c:v>2024/11</c:v>
                </c:pt>
              </c:strCache>
            </c:strRef>
          </c:cat>
          <c:val>
            <c:numRef>
              <c:f>Sheet1!$B$15:$B$26</c:f>
              <c:numCache>
                <c:formatCode>General</c:formatCode>
                <c:ptCount val="12"/>
                <c:pt idx="0">
                  <c:v>0.37</c:v>
                </c:pt>
                <c:pt idx="1">
                  <c:v>0.41</c:v>
                </c:pt>
                <c:pt idx="2">
                  <c:v>0.4</c:v>
                </c:pt>
                <c:pt idx="3">
                  <c:v>0.32</c:v>
                </c:pt>
                <c:pt idx="4">
                  <c:v>0.24</c:v>
                </c:pt>
                <c:pt idx="5">
                  <c:v>0.24</c:v>
                </c:pt>
                <c:pt idx="6">
                  <c:v>0.26</c:v>
                </c:pt>
                <c:pt idx="7">
                  <c:v>0.22</c:v>
                </c:pt>
                <c:pt idx="8">
                  <c:v>0.22</c:v>
                </c:pt>
                <c:pt idx="9">
                  <c:v>0.31</c:v>
                </c:pt>
                <c:pt idx="10">
                  <c:v>0.28999999999999998</c:v>
                </c:pt>
                <c:pt idx="11">
                  <c:v>0.27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4CD-4206-A26E-620836DBFDF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QueryList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Sheet1!$A$15:$A$26</c:f>
              <c:strCache>
                <c:ptCount val="12"/>
                <c:pt idx="0">
                  <c:v>2023/12</c:v>
                </c:pt>
                <c:pt idx="1">
                  <c:v>2024/01</c:v>
                </c:pt>
                <c:pt idx="2">
                  <c:v>2024/02</c:v>
                </c:pt>
                <c:pt idx="3">
                  <c:v>2024/03</c:v>
                </c:pt>
                <c:pt idx="4">
                  <c:v>2024/04</c:v>
                </c:pt>
                <c:pt idx="5">
                  <c:v>2024/05</c:v>
                </c:pt>
                <c:pt idx="6">
                  <c:v>2024/06</c:v>
                </c:pt>
                <c:pt idx="7">
                  <c:v>2024/07</c:v>
                </c:pt>
                <c:pt idx="8">
                  <c:v>2024/08</c:v>
                </c:pt>
                <c:pt idx="9">
                  <c:v>2024/09</c:v>
                </c:pt>
                <c:pt idx="10">
                  <c:v>2024/10</c:v>
                </c:pt>
                <c:pt idx="11">
                  <c:v>2024/11</c:v>
                </c:pt>
              </c:strCache>
            </c:strRef>
          </c:cat>
          <c:val>
            <c:numRef>
              <c:f>Sheet1!$C$15:$C$26</c:f>
              <c:numCache>
                <c:formatCode>General</c:formatCode>
                <c:ptCount val="12"/>
                <c:pt idx="0">
                  <c:v>2.04</c:v>
                </c:pt>
                <c:pt idx="1">
                  <c:v>2.14</c:v>
                </c:pt>
                <c:pt idx="2">
                  <c:v>1.94</c:v>
                </c:pt>
                <c:pt idx="3">
                  <c:v>1.77</c:v>
                </c:pt>
                <c:pt idx="4">
                  <c:v>0.56999999999999995</c:v>
                </c:pt>
                <c:pt idx="5">
                  <c:v>0.66</c:v>
                </c:pt>
                <c:pt idx="6">
                  <c:v>0.69</c:v>
                </c:pt>
                <c:pt idx="7">
                  <c:v>0.99</c:v>
                </c:pt>
                <c:pt idx="8">
                  <c:v>1.1000000000000001</c:v>
                </c:pt>
                <c:pt idx="9">
                  <c:v>1.33</c:v>
                </c:pt>
                <c:pt idx="10">
                  <c:v>0.97</c:v>
                </c:pt>
                <c:pt idx="11">
                  <c:v>0.92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4CD-4206-A26E-620836DBFDF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Update</c:v>
                </c:pt>
              </c:strCache>
            </c:strRef>
          </c:tx>
          <c:spPr>
            <a:ln w="3810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Sheet1!$A$15:$A$26</c:f>
              <c:strCache>
                <c:ptCount val="12"/>
                <c:pt idx="0">
                  <c:v>2023/12</c:v>
                </c:pt>
                <c:pt idx="1">
                  <c:v>2024/01</c:v>
                </c:pt>
                <c:pt idx="2">
                  <c:v>2024/02</c:v>
                </c:pt>
                <c:pt idx="3">
                  <c:v>2024/03</c:v>
                </c:pt>
                <c:pt idx="4">
                  <c:v>2024/04</c:v>
                </c:pt>
                <c:pt idx="5">
                  <c:v>2024/05</c:v>
                </c:pt>
                <c:pt idx="6">
                  <c:v>2024/06</c:v>
                </c:pt>
                <c:pt idx="7">
                  <c:v>2024/07</c:v>
                </c:pt>
                <c:pt idx="8">
                  <c:v>2024/08</c:v>
                </c:pt>
                <c:pt idx="9">
                  <c:v>2024/09</c:v>
                </c:pt>
                <c:pt idx="10">
                  <c:v>2024/10</c:v>
                </c:pt>
                <c:pt idx="11">
                  <c:v>2024/11</c:v>
                </c:pt>
              </c:strCache>
            </c:strRef>
          </c:cat>
          <c:val>
            <c:numRef>
              <c:f>Sheet1!$D$15:$D$26</c:f>
              <c:numCache>
                <c:formatCode>General</c:formatCode>
                <c:ptCount val="12"/>
                <c:pt idx="0">
                  <c:v>0.62</c:v>
                </c:pt>
                <c:pt idx="1">
                  <c:v>0.61</c:v>
                </c:pt>
                <c:pt idx="2">
                  <c:v>0.6</c:v>
                </c:pt>
                <c:pt idx="3">
                  <c:v>0.53</c:v>
                </c:pt>
                <c:pt idx="4">
                  <c:v>0.35</c:v>
                </c:pt>
                <c:pt idx="5">
                  <c:v>0.35</c:v>
                </c:pt>
                <c:pt idx="6">
                  <c:v>0.63</c:v>
                </c:pt>
                <c:pt idx="7">
                  <c:v>0.34</c:v>
                </c:pt>
                <c:pt idx="8">
                  <c:v>0.33</c:v>
                </c:pt>
                <c:pt idx="9">
                  <c:v>0.41</c:v>
                </c:pt>
                <c:pt idx="10">
                  <c:v>0.41</c:v>
                </c:pt>
                <c:pt idx="11">
                  <c:v>0.4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14CD-4206-A26E-620836DBFD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1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Recipient</a:t>
            </a:r>
            <a:r>
              <a:rPr lang="en-US" baseline="0" dirty="0"/>
              <a:t> Trends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Sheet1!$A$16:$A$27</c:f>
              <c:strCache>
                <c:ptCount val="12"/>
                <c:pt idx="0">
                  <c:v>2023/12</c:v>
                </c:pt>
                <c:pt idx="1">
                  <c:v>2024/01</c:v>
                </c:pt>
                <c:pt idx="2">
                  <c:v>2024/02</c:v>
                </c:pt>
                <c:pt idx="3">
                  <c:v>2024/03</c:v>
                </c:pt>
                <c:pt idx="4">
                  <c:v>2024/04</c:v>
                </c:pt>
                <c:pt idx="5">
                  <c:v>2024/05</c:v>
                </c:pt>
                <c:pt idx="6">
                  <c:v>2024/06</c:v>
                </c:pt>
                <c:pt idx="7">
                  <c:v>2024/07</c:v>
                </c:pt>
                <c:pt idx="8">
                  <c:v>2024/08</c:v>
                </c:pt>
                <c:pt idx="9">
                  <c:v>2024/09</c:v>
                </c:pt>
                <c:pt idx="10">
                  <c:v>2024/10</c:v>
                </c:pt>
                <c:pt idx="11">
                  <c:v>2024/11</c:v>
                </c:pt>
              </c:strCache>
            </c:strRef>
          </c:cat>
          <c:val>
            <c:numRef>
              <c:f>Sheet1!$B$16:$B$27</c:f>
              <c:numCache>
                <c:formatCode>General</c:formatCode>
                <c:ptCount val="12"/>
                <c:pt idx="0">
                  <c:v>312236</c:v>
                </c:pt>
                <c:pt idx="1">
                  <c:v>458584</c:v>
                </c:pt>
                <c:pt idx="2">
                  <c:v>325727</c:v>
                </c:pt>
                <c:pt idx="3">
                  <c:v>391033</c:v>
                </c:pt>
                <c:pt idx="4">
                  <c:v>378310</c:v>
                </c:pt>
                <c:pt idx="5">
                  <c:v>505788</c:v>
                </c:pt>
                <c:pt idx="6">
                  <c:v>480493</c:v>
                </c:pt>
                <c:pt idx="7">
                  <c:v>524774</c:v>
                </c:pt>
                <c:pt idx="8">
                  <c:v>448774</c:v>
                </c:pt>
                <c:pt idx="9">
                  <c:v>531670</c:v>
                </c:pt>
                <c:pt idx="10">
                  <c:v>369309</c:v>
                </c:pt>
                <c:pt idx="11">
                  <c:v>324810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20C-4D04-9061-802338FC255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Post Trends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delete val="1"/>
          </c:dLbls>
          <c:cat>
            <c:strRef>
              <c:f>Sheet1!$A$14:$A$25</c:f>
              <c:strCache>
                <c:ptCount val="12"/>
                <c:pt idx="0">
                  <c:v>2023/12</c:v>
                </c:pt>
                <c:pt idx="1">
                  <c:v>2024/01</c:v>
                </c:pt>
                <c:pt idx="2">
                  <c:v>2024/02</c:v>
                </c:pt>
                <c:pt idx="3">
                  <c:v>2024/03</c:v>
                </c:pt>
                <c:pt idx="4">
                  <c:v>2024/04</c:v>
                </c:pt>
                <c:pt idx="5">
                  <c:v>2024/05</c:v>
                </c:pt>
                <c:pt idx="6">
                  <c:v>2024/06</c:v>
                </c:pt>
                <c:pt idx="7">
                  <c:v>2024/07</c:v>
                </c:pt>
                <c:pt idx="8">
                  <c:v>2024/08</c:v>
                </c:pt>
                <c:pt idx="9">
                  <c:v>2024/09</c:v>
                </c:pt>
                <c:pt idx="10">
                  <c:v>2024/10</c:v>
                </c:pt>
                <c:pt idx="11">
                  <c:v>2024/11</c:v>
                </c:pt>
              </c:strCache>
            </c:strRef>
          </c:cat>
          <c:val>
            <c:numRef>
              <c:f>Sheet1!$B$14:$B$25</c:f>
              <c:numCache>
                <c:formatCode>General</c:formatCode>
                <c:ptCount val="12"/>
                <c:pt idx="0">
                  <c:v>3532</c:v>
                </c:pt>
                <c:pt idx="1">
                  <c:v>3796</c:v>
                </c:pt>
                <c:pt idx="2">
                  <c:v>3496</c:v>
                </c:pt>
                <c:pt idx="3">
                  <c:v>3835</c:v>
                </c:pt>
                <c:pt idx="4">
                  <c:v>3821</c:v>
                </c:pt>
                <c:pt idx="5">
                  <c:v>3839</c:v>
                </c:pt>
                <c:pt idx="6">
                  <c:v>3876</c:v>
                </c:pt>
                <c:pt idx="7">
                  <c:v>3896</c:v>
                </c:pt>
                <c:pt idx="8">
                  <c:v>3950</c:v>
                </c:pt>
                <c:pt idx="9">
                  <c:v>3778</c:v>
                </c:pt>
                <c:pt idx="10">
                  <c:v>3800</c:v>
                </c:pt>
                <c:pt idx="11">
                  <c:v>3598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6DA7-4579-BB2D-9A856D9D1337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 rot="2700000"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12/10/2024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12/10/2024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3245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19841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7562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09574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2926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ERCOT Public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ERCOT Public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services/sla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Mick Hanna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Market Applications Services Support</a:t>
            </a:r>
          </a:p>
          <a:p>
            <a:endParaRPr lang="en-US" dirty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Public</a:t>
            </a:r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December 2024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 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3640" y="723900"/>
            <a:ext cx="8534400" cy="56769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Service Availability – November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met all SLA targets.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Market Data Transparency IT systems met all SLA targets.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Retail Incidents &amp; Maintenance – November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11/11 Texas Set Upgrade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11/17 Site Failover</a:t>
            </a:r>
          </a:p>
          <a:p>
            <a:pPr marL="0" indent="0" algn="l"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Non-Retail Incidents &amp; Maintenance –November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11/14 Site Failover</a:t>
            </a:r>
          </a:p>
          <a:p>
            <a:pPr marL="0" indent="0">
              <a:buNone/>
            </a:pPr>
            <a:r>
              <a:rPr lang="en-US" sz="1600" b="1" kern="0" dirty="0" err="1">
                <a:solidFill>
                  <a:srgbClr val="000000"/>
                </a:solidFill>
              </a:rPr>
              <a:t>ListServ</a:t>
            </a:r>
            <a:r>
              <a:rPr lang="en-US" sz="1600" b="1" kern="0" dirty="0">
                <a:solidFill>
                  <a:srgbClr val="000000"/>
                </a:solidFill>
              </a:rPr>
              <a:t> Incidents &amp; Maintenance – November 2024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11/17 Site Failover</a:t>
            </a:r>
          </a:p>
          <a:p>
            <a:pPr marL="0" lvl="1" indent="0" fontAlgn="base">
              <a:spcAft>
                <a:spcPct val="0"/>
              </a:spcAft>
              <a:buClr>
                <a:srgbClr val="00B050"/>
              </a:buClr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SLA Documents and Incident Reporting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  <a:hlinkClick r:id="rId3"/>
              </a:rPr>
              <a:t>https://www.ercot.com/services/sla/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2776061"/>
              </p:ext>
            </p:extLst>
          </p:nvPr>
        </p:nvGraphicFramePr>
        <p:xfrm>
          <a:off x="302690" y="838200"/>
          <a:ext cx="8688910" cy="2059174"/>
        </p:xfrm>
        <a:graphic>
          <a:graphicData uri="http://schemas.openxmlformats.org/drawingml/2006/table">
            <a:tbl>
              <a:tblPr/>
              <a:tblGrid>
                <a:gridCol w="14116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8430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8100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62327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MarkeTrak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kern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November</a:t>
                      </a:r>
                      <a:r>
                        <a:rPr lang="en-US" sz="14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2024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Availability (%)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Response Time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SLO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Monthly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 Month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QueryDetail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.27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.33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699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QueryList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.92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1.88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Update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.40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.55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GUI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99.91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.91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1.28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99.978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435646E1-E2CD-494F-A913-6948F6A1362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767894812"/>
              </p:ext>
            </p:extLst>
          </p:nvPr>
        </p:nvGraphicFramePr>
        <p:xfrm>
          <a:off x="0" y="2971800"/>
          <a:ext cx="8991600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31899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/>
              <a:t>November </a:t>
            </a:r>
            <a:r>
              <a:rPr lang="en-US" dirty="0" err="1"/>
              <a:t>ListServ</a:t>
            </a:r>
            <a:r>
              <a:rPr lang="en-US" dirty="0"/>
              <a:t> Stats</a:t>
            </a:r>
          </a:p>
        </p:txBody>
      </p:sp>
      <p:sp>
        <p:nvSpPr>
          <p:cNvPr id="16" name="Content Placeholder 15">
            <a:extLst>
              <a:ext uri="{FF2B5EF4-FFF2-40B4-BE49-F238E27FC236}">
                <a16:creationId xmlns:a16="http://schemas.microsoft.com/office/drawing/2014/main" id="{69AA1256-8F72-4E96-940D-EBEF73D426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055858"/>
            <a:ext cx="8915400" cy="4319832"/>
          </a:xfrm>
        </p:spPr>
        <p:txBody>
          <a:bodyPr/>
          <a:lstStyle/>
          <a:p>
            <a:r>
              <a:rPr lang="en-US" sz="2000" dirty="0"/>
              <a:t>3598 Posts</a:t>
            </a:r>
          </a:p>
          <a:p>
            <a:r>
              <a:rPr lang="en-US" sz="2000" dirty="0"/>
              <a:t>324810 Recipients</a:t>
            </a:r>
          </a:p>
          <a:p>
            <a:r>
              <a:rPr lang="en-US" sz="2000" dirty="0"/>
              <a:t>RMS List Highlights</a:t>
            </a:r>
          </a:p>
          <a:p>
            <a:pPr lvl="1"/>
            <a:r>
              <a:rPr lang="en-US" sz="2000" dirty="0"/>
              <a:t>49 Posts</a:t>
            </a:r>
          </a:p>
          <a:p>
            <a:pPr lvl="1"/>
            <a:r>
              <a:rPr lang="en-US" sz="2000" dirty="0"/>
              <a:t>8 New Subscriptions</a:t>
            </a:r>
          </a:p>
          <a:p>
            <a:pPr lvl="1"/>
            <a:r>
              <a:rPr lang="en-US" sz="2000" dirty="0"/>
              <a:t>2 Unsubscribes</a:t>
            </a:r>
          </a:p>
          <a:p>
            <a:r>
              <a:rPr lang="en-US" sz="2000" dirty="0"/>
              <a:t>TDTMS List Highlights</a:t>
            </a:r>
          </a:p>
          <a:p>
            <a:pPr lvl="1"/>
            <a:r>
              <a:rPr lang="en-US" sz="2000" dirty="0"/>
              <a:t>17 Posts</a:t>
            </a:r>
          </a:p>
          <a:p>
            <a:pPr lvl="1"/>
            <a:r>
              <a:rPr lang="en-US" sz="2000" dirty="0"/>
              <a:t>5 New Subscriptions</a:t>
            </a:r>
          </a:p>
          <a:p>
            <a:pPr lvl="1"/>
            <a:r>
              <a:rPr lang="en-US" sz="2000" dirty="0"/>
              <a:t>0 Unsubscribe</a:t>
            </a:r>
          </a:p>
          <a:p>
            <a:pPr lvl="1"/>
            <a:endParaRPr 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 dirty="0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87E04CBA-5A6A-48FE-92B5-61D91FA1C80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76373547"/>
              </p:ext>
            </p:extLst>
          </p:nvPr>
        </p:nvGraphicFramePr>
        <p:xfrm>
          <a:off x="3581400" y="3392197"/>
          <a:ext cx="5562599" cy="29106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E9F40177-2F52-4E9D-B5B1-F492DEA2505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251809500"/>
              </p:ext>
            </p:extLst>
          </p:nvPr>
        </p:nvGraphicFramePr>
        <p:xfrm>
          <a:off x="3733800" y="381000"/>
          <a:ext cx="5472331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390031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Weather Moratorium Removals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3640" y="723900"/>
            <a:ext cx="8534400" cy="5676900"/>
          </a:xfrm>
        </p:spPr>
        <p:txBody>
          <a:bodyPr/>
          <a:lstStyle/>
          <a:p>
            <a:pPr marL="457200" lvl="1" indent="0" eaLnBrk="0" fontAlgn="base" hangingPunct="0">
              <a:spcAft>
                <a:spcPct val="0"/>
              </a:spcAft>
              <a:buClr>
                <a:srgbClr val="00B050"/>
              </a:buClr>
              <a:buNone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5</a:t>
            </a:fld>
            <a:endParaRPr lang="en-US"/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B0331BFF-F37A-07E5-C970-6963B0CFD7B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6873156"/>
              </p:ext>
            </p:extLst>
          </p:nvPr>
        </p:nvGraphicFramePr>
        <p:xfrm>
          <a:off x="375108" y="723900"/>
          <a:ext cx="8534400" cy="41616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26208">
                  <a:extLst>
                    <a:ext uri="{9D8B030D-6E8A-4147-A177-3AD203B41FA5}">
                      <a16:colId xmlns:a16="http://schemas.microsoft.com/office/drawing/2014/main" val="1293354868"/>
                    </a:ext>
                  </a:extLst>
                </a:gridCol>
                <a:gridCol w="2015683">
                  <a:extLst>
                    <a:ext uri="{9D8B030D-6E8A-4147-A177-3AD203B41FA5}">
                      <a16:colId xmlns:a16="http://schemas.microsoft.com/office/drawing/2014/main" val="4044600383"/>
                    </a:ext>
                  </a:extLst>
                </a:gridCol>
                <a:gridCol w="3692731">
                  <a:extLst>
                    <a:ext uri="{9D8B030D-6E8A-4147-A177-3AD203B41FA5}">
                      <a16:colId xmlns:a16="http://schemas.microsoft.com/office/drawing/2014/main" val="3870166320"/>
                    </a:ext>
                  </a:extLst>
                </a:gridCol>
                <a:gridCol w="999778">
                  <a:extLst>
                    <a:ext uri="{9D8B030D-6E8A-4147-A177-3AD203B41FA5}">
                      <a16:colId xmlns:a16="http://schemas.microsoft.com/office/drawing/2014/main" val="1438908229"/>
                    </a:ext>
                  </a:extLst>
                </a:gridCol>
              </a:tblGrid>
              <a:tr h="416169"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en-US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2024-10-09 14:46:43</a:t>
                      </a: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en-US" sz="120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weather_moratoriums</a:t>
                      </a:r>
                      <a:endParaRPr lang="en-US" sz="1200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en-US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eric@ERICWINTERSGOFF.COM</a:t>
                      </a: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en-US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SIGNOFF</a:t>
                      </a:r>
                    </a:p>
                  </a:txBody>
                  <a:tcPr marL="114300" marR="114300" marT="57150" marB="57150"/>
                </a:tc>
                <a:extLst>
                  <a:ext uri="{0D108BD9-81ED-4DB2-BD59-A6C34878D82A}">
                    <a16:rowId xmlns:a16="http://schemas.microsoft.com/office/drawing/2014/main" val="15677191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845556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27B12-3CC7-8319-D0D6-7D8B6B7051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SLA Calendar Update</a:t>
            </a:r>
          </a:p>
        </p:txBody>
      </p:sp>
      <p:graphicFrame>
        <p:nvGraphicFramePr>
          <p:cNvPr id="5" name="Content Placeholder 4">
            <a:extLst>
              <a:ext uri="{FF2B5EF4-FFF2-40B4-BE49-F238E27FC236}">
                <a16:creationId xmlns:a16="http://schemas.microsoft.com/office/drawing/2014/main" id="{7C06D699-A051-9471-0C38-5F9436DA18E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38725925"/>
              </p:ext>
            </p:extLst>
          </p:nvPr>
        </p:nvGraphicFramePr>
        <p:xfrm>
          <a:off x="381000" y="990601"/>
          <a:ext cx="8229599" cy="441959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212855">
                  <a:extLst>
                    <a:ext uri="{9D8B030D-6E8A-4147-A177-3AD203B41FA5}">
                      <a16:colId xmlns:a16="http://schemas.microsoft.com/office/drawing/2014/main" val="2073263461"/>
                    </a:ext>
                  </a:extLst>
                </a:gridCol>
                <a:gridCol w="1385141">
                  <a:extLst>
                    <a:ext uri="{9D8B030D-6E8A-4147-A177-3AD203B41FA5}">
                      <a16:colId xmlns:a16="http://schemas.microsoft.com/office/drawing/2014/main" val="4109586588"/>
                    </a:ext>
                  </a:extLst>
                </a:gridCol>
                <a:gridCol w="1506525">
                  <a:extLst>
                    <a:ext uri="{9D8B030D-6E8A-4147-A177-3AD203B41FA5}">
                      <a16:colId xmlns:a16="http://schemas.microsoft.com/office/drawing/2014/main" val="3248868757"/>
                    </a:ext>
                  </a:extLst>
                </a:gridCol>
                <a:gridCol w="2062539">
                  <a:extLst>
                    <a:ext uri="{9D8B030D-6E8A-4147-A177-3AD203B41FA5}">
                      <a16:colId xmlns:a16="http://schemas.microsoft.com/office/drawing/2014/main" val="4219876787"/>
                    </a:ext>
                  </a:extLst>
                </a:gridCol>
                <a:gridCol w="2062539">
                  <a:extLst>
                    <a:ext uri="{9D8B030D-6E8A-4147-A177-3AD203B41FA5}">
                      <a16:colId xmlns:a16="http://schemas.microsoft.com/office/drawing/2014/main" val="3571018753"/>
                    </a:ext>
                  </a:extLst>
                </a:gridCol>
              </a:tblGrid>
              <a:tr h="504642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Release ID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Release Type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Prod Release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*Retail Weekday</a:t>
                      </a: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Retail Weekend Release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41049481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Application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1/29-1/30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1/30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2/2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39251307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R2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Application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2/26-2/27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2/27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3/2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195535855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R3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Application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3/26-3/27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3/27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3/30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699534932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R4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Application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4/23-4/24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4/24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4/27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691995965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R5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Application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5/28-5/29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5/29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6/1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944116172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R6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6/25-6/26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6/26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No Release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388089826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7/23-7/24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7/24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7/27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4122905242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R8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8/20-8/21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8/23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8/24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189830222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R9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9/24-9/25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9/25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9/28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4285875265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R10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10/22-10/23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10/23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10/26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166286966"/>
                  </a:ext>
                </a:extLst>
              </a:tr>
              <a:tr h="35590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R11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Application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effectLst/>
                        </a:rPr>
                        <a:t>12/10-12-11</a:t>
                      </a:r>
                      <a:endParaRPr lang="en-US" sz="110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  <a:latin typeface="Arial" panose="020B0604020202020204" pitchFamily="34" charset="0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12/11 – 4:30PM-5:30PM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effectLst/>
                        </a:rPr>
                        <a:t>11/9 and 12/14</a:t>
                      </a:r>
                      <a:endParaRPr lang="en-US" sz="1100" dirty="0">
                        <a:effectLst/>
                        <a:latin typeface="Arial" panose="020B0604020202020204" pitchFamily="34" charset="0"/>
                        <a:ea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69440981"/>
                  </a:ext>
                </a:extLst>
              </a:tr>
            </a:tbl>
          </a:graphicData>
        </a:graphic>
      </p:graphicFrame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2030101-F50C-3349-8420-39DC8B6B24A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981A505-4178-7C42-7E53-DAF4F8632E7D}"/>
              </a:ext>
            </a:extLst>
          </p:cNvPr>
          <p:cNvSpPr txBox="1"/>
          <p:nvPr/>
        </p:nvSpPr>
        <p:spPr>
          <a:xfrm>
            <a:off x="381000" y="5473508"/>
            <a:ext cx="8001000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*Pending compliant updates to relevant binding documents</a:t>
            </a:r>
          </a:p>
        </p:txBody>
      </p:sp>
    </p:spTree>
    <p:extLst>
      <p:ext uri="{BB962C8B-B14F-4D97-AF65-F5344CB8AC3E}">
        <p14:creationId xmlns:p14="http://schemas.microsoft.com/office/powerpoint/2010/main" val="32152614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27B12-3CC7-8319-D0D6-7D8B6B7051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SLA Discussion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2030101-F50C-3349-8420-39DC8B6B24A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25A133E-DEE1-E55C-AC61-CA5A8CA1B7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815182"/>
            <a:ext cx="8534400" cy="4319832"/>
          </a:xfrm>
        </p:spPr>
        <p:txBody>
          <a:bodyPr/>
          <a:lstStyle/>
          <a:p>
            <a:r>
              <a:rPr lang="en-US" dirty="0"/>
              <a:t>PROD Release Windows As Listed on the Schedule</a:t>
            </a:r>
          </a:p>
          <a:p>
            <a:pPr lvl="1"/>
            <a:r>
              <a:rPr lang="en-US" dirty="0"/>
              <a:t>Weekend Retail releases for longer scheduled deployments, system upgrades, major patching efforts.</a:t>
            </a:r>
          </a:p>
          <a:p>
            <a:pPr lvl="1"/>
            <a:r>
              <a:rPr lang="en-US" dirty="0"/>
              <a:t>Weekday Retail releases for non-NAESB impacted efforts that are under an hour.</a:t>
            </a:r>
          </a:p>
          <a:p>
            <a:pPr lvl="2"/>
            <a:r>
              <a:rPr lang="en-US" dirty="0"/>
              <a:t>Follows the same cadence as all other system releases at ERCOT including Grid, Digital Services, Congestion Revenue Rights, Credit, Settlements</a:t>
            </a:r>
          </a:p>
          <a:p>
            <a:pPr lvl="2"/>
            <a:r>
              <a:rPr lang="en-US" dirty="0"/>
              <a:t>Allows for shorter outages on the weekends. </a:t>
            </a:r>
          </a:p>
        </p:txBody>
      </p:sp>
    </p:spTree>
    <p:extLst>
      <p:ext uri="{BB962C8B-B14F-4D97-AF65-F5344CB8AC3E}">
        <p14:creationId xmlns:p14="http://schemas.microsoft.com/office/powerpoint/2010/main" val="21256460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27B12-3CC7-8319-D0D6-7D8B6B7051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Weekday Outage - SLA Discussion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2030101-F50C-3349-8420-39DC8B6B24A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25A133E-DEE1-E55C-AC61-CA5A8CA1B7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815182"/>
            <a:ext cx="8534400" cy="4319832"/>
          </a:xfrm>
        </p:spPr>
        <p:txBody>
          <a:bodyPr/>
          <a:lstStyle/>
          <a:p>
            <a:r>
              <a:rPr lang="en-US" dirty="0"/>
              <a:t>In Scope</a:t>
            </a:r>
          </a:p>
          <a:p>
            <a:pPr lvl="1"/>
            <a:r>
              <a:rPr lang="en-US" dirty="0"/>
              <a:t>Registration, MarkeTrak, </a:t>
            </a:r>
            <a:r>
              <a:rPr lang="en-US" dirty="0" err="1"/>
              <a:t>FlighTrak</a:t>
            </a:r>
            <a:r>
              <a:rPr lang="en-US" dirty="0"/>
              <a:t>, Integration systems that can be completed in within the designated 1 hour that was communicated. </a:t>
            </a:r>
          </a:p>
          <a:p>
            <a:r>
              <a:rPr lang="en-US" dirty="0"/>
              <a:t>Out of Scope</a:t>
            </a:r>
          </a:p>
          <a:p>
            <a:pPr lvl="1"/>
            <a:r>
              <a:rPr lang="en-US" dirty="0"/>
              <a:t>NAESB Outages – transactions received during the window will be held from downstream systems. </a:t>
            </a:r>
          </a:p>
          <a:p>
            <a:pPr lvl="1"/>
            <a:r>
              <a:rPr lang="en-US" dirty="0" err="1"/>
              <a:t>ListServ</a:t>
            </a:r>
            <a:r>
              <a:rPr lang="en-US" dirty="0"/>
              <a:t> Outages – communications will maintain the current Sunday cadence for any outages. </a:t>
            </a:r>
          </a:p>
          <a:p>
            <a:pPr marL="457200" lvl="1" indent="0">
              <a:buNone/>
            </a:pPr>
            <a:endParaRPr lang="en-US" dirty="0"/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076642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terms/"/>
    <ds:schemaRef ds:uri="http://schemas.microsoft.com/office/2006/documentManagement/types"/>
    <ds:schemaRef ds:uri="http://purl.org/dc/dcmitype/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41699</TotalTime>
  <Words>443</Words>
  <Application>Microsoft Office PowerPoint</Application>
  <PresentationFormat>On-screen Show (4:3)</PresentationFormat>
  <Paragraphs>159</Paragraphs>
  <Slides>8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8</vt:i4>
      </vt:variant>
    </vt:vector>
  </HeadingPairs>
  <TitlesOfParts>
    <vt:vector size="15" baseType="lpstr">
      <vt:lpstr>Arial</vt:lpstr>
      <vt:lpstr>Arial Black</vt:lpstr>
      <vt:lpstr>Calibri</vt:lpstr>
      <vt:lpstr>Wingdings</vt:lpstr>
      <vt:lpstr>1_Custom Design</vt:lpstr>
      <vt:lpstr>Office Theme</vt:lpstr>
      <vt:lpstr>Custom Design</vt:lpstr>
      <vt:lpstr>PowerPoint Presentation</vt:lpstr>
      <vt:lpstr>Incident Report Highlights </vt:lpstr>
      <vt:lpstr>MarkeTrak Performance</vt:lpstr>
      <vt:lpstr>November ListServ Stats</vt:lpstr>
      <vt:lpstr>Weather Moratorium Removals</vt:lpstr>
      <vt:lpstr>SLA Calendar Update</vt:lpstr>
      <vt:lpstr>SLA Discussion</vt:lpstr>
      <vt:lpstr>Weekday Outage - SLA Discussion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Hanna, Mick</cp:lastModifiedBy>
  <cp:revision>358</cp:revision>
  <cp:lastPrinted>2019-05-06T20:09:17Z</cp:lastPrinted>
  <dcterms:created xsi:type="dcterms:W3CDTF">2016-01-21T15:20:31Z</dcterms:created>
  <dcterms:modified xsi:type="dcterms:W3CDTF">2024-12-10T13:57:26Z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2023-08-01T05:27:35Z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430f0d0e-e128-4a50-a083-2a356b17a1a8</vt:lpwstr>
  </property>
  <property fmtid="{D5CDD505-2E9C-101B-9397-08002B2CF9AE}" pid="9" name="MSIP_Label_7084cbda-52b8-46fb-a7b7-cb5bd465ed85_ContentBits">
    <vt:lpwstr>0</vt:lpwstr>
  </property>
</Properties>
</file>

<file path=docProps/thumbnail.jpeg>
</file>